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Uncovering insights from 3,900 purchases across product categories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69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05908"/>
            <a:ext cx="7556421" cy="807958"/>
          </a:xfrm>
          <a:prstGeom prst="roundRect">
            <a:avLst>
              <a:gd name="adj" fmla="val 67378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732723"/>
            <a:ext cx="53223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Male customers drive 68% of revenue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6280190" y="3540681"/>
            <a:ext cx="7556421" cy="807958"/>
          </a:xfrm>
          <a:prstGeom prst="roundRect">
            <a:avLst>
              <a:gd name="adj" fmla="val 67378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6507004" y="3767495"/>
            <a:ext cx="58167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80% of customers are in "Loyal" segment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280190" y="4575453"/>
            <a:ext cx="7556421" cy="807958"/>
          </a:xfrm>
          <a:prstGeom prst="roundRect">
            <a:avLst>
              <a:gd name="adj" fmla="val 67378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6507004" y="4802267"/>
            <a:ext cx="60758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5 products maintain 3.78–3.86 ratings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280190" y="5610225"/>
            <a:ext cx="7556421" cy="1162288"/>
          </a:xfrm>
          <a:prstGeom prst="roundRect">
            <a:avLst>
              <a:gd name="adj" fmla="val 46838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837039"/>
            <a:ext cx="710279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Discount strategy critical for competitive products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3,900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Transactions analyzed across multiple categories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18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Demographics, purchase details, and behavior metrics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50 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Geographic distribution of customer base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37 Missing Values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Review ratings imputed by category median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9587"/>
            <a:ext cx="7167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Demographics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7187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44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460367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Average 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09408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Range: 18–70 years old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357187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50/50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460367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Gender Split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509408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Male and female customers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3571875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27%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460367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5094089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1,053 active subscriptions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72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53026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Total Revenue by Gender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18850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$157,890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5547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Female: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$75,191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2245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Male customers generate 2x more revenue.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253026"/>
            <a:ext cx="32167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38341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Young Adult: $62,143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27636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Middle-aged: $59,197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71856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Adult: $55,978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16076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Senior: $55,763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6117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Customer Segments &amp; Loyalty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3,116 customers with repeat purchases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526161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442692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701 customers with multiple transactions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3142536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New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07671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83 first-time customers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5909786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9224"/>
            <a:ext cx="62894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08728"/>
            <a:ext cx="29094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2903220"/>
            <a:ext cx="13042821" cy="3917156"/>
          </a:xfrm>
          <a:prstGeom prst="roundRect">
            <a:avLst>
              <a:gd name="adj" fmla="val 521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91084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305454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Product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824" y="305454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Rating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56115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224" y="370486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Gloves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45824" y="370486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3.86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21147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224" y="435518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Sandals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824" y="435518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3.84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86179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224" y="500550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Boots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5824" y="5005507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3.82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51211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224" y="565582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45824" y="565582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3.80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616243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224" y="630614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Skirt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5824" y="630614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3.78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7368"/>
            <a:ext cx="90812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Discount &amp; Promotion Patterns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96872"/>
            <a:ext cx="56698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Products Most Dependent on Discounts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404711"/>
            <a:ext cx="3370183" cy="283488"/>
          </a:xfrm>
          <a:prstGeom prst="roundRect">
            <a:avLst>
              <a:gd name="adj" fmla="val 72012"/>
            </a:avLst>
          </a:prstGeom>
          <a:solidFill>
            <a:srgbClr val="E8F3E8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404711"/>
            <a:ext cx="1685092" cy="283488"/>
          </a:xfrm>
          <a:prstGeom prst="roundRect">
            <a:avLst>
              <a:gd name="adj" fmla="val 72012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4333994" y="3404711"/>
            <a:ext cx="61841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50%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971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Hat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5235893" y="3404711"/>
            <a:ext cx="2907387" cy="283488"/>
          </a:xfrm>
          <a:prstGeom prst="roundRect">
            <a:avLst>
              <a:gd name="adj" fmla="val 72012"/>
            </a:avLst>
          </a:prstGeom>
          <a:solidFill>
            <a:srgbClr val="E8F3E8"/>
          </a:solidFill>
          <a:ln/>
        </p:spPr>
      </p:sp>
      <p:sp>
        <p:nvSpPr>
          <p:cNvPr id="9" name="Shape 7"/>
          <p:cNvSpPr/>
          <p:nvPr/>
        </p:nvSpPr>
        <p:spPr>
          <a:xfrm>
            <a:off x="5235893" y="3404711"/>
            <a:ext cx="1443752" cy="283488"/>
          </a:xfrm>
          <a:prstGeom prst="roundRect">
            <a:avLst>
              <a:gd name="adj" fmla="val 72012"/>
            </a:avLst>
          </a:prstGeom>
          <a:solidFill>
            <a:srgbClr val="438951"/>
          </a:solidFill>
          <a:ln/>
        </p:spPr>
      </p:sp>
      <p:sp>
        <p:nvSpPr>
          <p:cNvPr id="10" name="Text 8"/>
          <p:cNvSpPr/>
          <p:nvPr/>
        </p:nvSpPr>
        <p:spPr>
          <a:xfrm>
            <a:off x="8313301" y="3404711"/>
            <a:ext cx="108120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49.66%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3971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Sneakers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9677995" y="3404711"/>
            <a:ext cx="2919293" cy="283488"/>
          </a:xfrm>
          <a:prstGeom prst="roundRect">
            <a:avLst>
              <a:gd name="adj" fmla="val 72012"/>
            </a:avLst>
          </a:prstGeom>
          <a:solidFill>
            <a:srgbClr val="E8F3E8"/>
          </a:solidFill>
          <a:ln/>
        </p:spPr>
      </p:sp>
      <p:sp>
        <p:nvSpPr>
          <p:cNvPr id="13" name="Shape 11"/>
          <p:cNvSpPr/>
          <p:nvPr/>
        </p:nvSpPr>
        <p:spPr>
          <a:xfrm>
            <a:off x="9677995" y="3404711"/>
            <a:ext cx="1432441" cy="283488"/>
          </a:xfrm>
          <a:prstGeom prst="roundRect">
            <a:avLst>
              <a:gd name="adj" fmla="val 72012"/>
            </a:avLst>
          </a:prstGeom>
          <a:solidFill>
            <a:srgbClr val="438951"/>
          </a:solidFill>
          <a:ln/>
        </p:spPr>
      </p:sp>
      <p:sp>
        <p:nvSpPr>
          <p:cNvPr id="14" name="Text 12"/>
          <p:cNvSpPr/>
          <p:nvPr/>
        </p:nvSpPr>
        <p:spPr>
          <a:xfrm>
            <a:off x="12767310" y="3404711"/>
            <a:ext cx="106930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49.07%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77995" y="3971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Coat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793790" y="4892873"/>
            <a:ext cx="2977277" cy="283488"/>
          </a:xfrm>
          <a:prstGeom prst="roundRect">
            <a:avLst>
              <a:gd name="adj" fmla="val 72012"/>
            </a:avLst>
          </a:prstGeom>
          <a:solidFill>
            <a:srgbClr val="E8F3E8"/>
          </a:solidFill>
          <a:ln/>
        </p:spPr>
      </p:sp>
      <p:sp>
        <p:nvSpPr>
          <p:cNvPr id="17" name="Shape 15"/>
          <p:cNvSpPr/>
          <p:nvPr/>
        </p:nvSpPr>
        <p:spPr>
          <a:xfrm>
            <a:off x="793790" y="4892873"/>
            <a:ext cx="1434108" cy="283488"/>
          </a:xfrm>
          <a:prstGeom prst="roundRect">
            <a:avLst>
              <a:gd name="adj" fmla="val 72012"/>
            </a:avLst>
          </a:prstGeom>
          <a:solidFill>
            <a:srgbClr val="438951"/>
          </a:solidFill>
          <a:ln/>
        </p:spPr>
      </p:sp>
      <p:sp>
        <p:nvSpPr>
          <p:cNvPr id="18" name="Text 16"/>
          <p:cNvSpPr/>
          <p:nvPr/>
        </p:nvSpPr>
        <p:spPr>
          <a:xfrm>
            <a:off x="3941088" y="4892873"/>
            <a:ext cx="101131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48.17%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54597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Sweater</a:t>
            </a:r>
            <a:endParaRPr lang="en-US" sz="2200" dirty="0"/>
          </a:p>
        </p:txBody>
      </p:sp>
      <p:sp>
        <p:nvSpPr>
          <p:cNvPr id="20" name="Shape 18"/>
          <p:cNvSpPr/>
          <p:nvPr/>
        </p:nvSpPr>
        <p:spPr>
          <a:xfrm>
            <a:off x="5235893" y="4892873"/>
            <a:ext cx="2988707" cy="283488"/>
          </a:xfrm>
          <a:prstGeom prst="roundRect">
            <a:avLst>
              <a:gd name="adj" fmla="val 72012"/>
            </a:avLst>
          </a:prstGeom>
          <a:solidFill>
            <a:srgbClr val="E8F3E8"/>
          </a:solidFill>
          <a:ln/>
        </p:spPr>
      </p:sp>
      <p:sp>
        <p:nvSpPr>
          <p:cNvPr id="21" name="Shape 19"/>
          <p:cNvSpPr/>
          <p:nvPr/>
        </p:nvSpPr>
        <p:spPr>
          <a:xfrm>
            <a:off x="5235893" y="4892873"/>
            <a:ext cx="1415653" cy="283488"/>
          </a:xfrm>
          <a:prstGeom prst="roundRect">
            <a:avLst>
              <a:gd name="adj" fmla="val 72012"/>
            </a:avLst>
          </a:prstGeom>
          <a:solidFill>
            <a:srgbClr val="438951"/>
          </a:solidFill>
          <a:ln/>
        </p:spPr>
      </p:sp>
      <p:sp>
        <p:nvSpPr>
          <p:cNvPr id="22" name="Text 20"/>
          <p:cNvSpPr/>
          <p:nvPr/>
        </p:nvSpPr>
        <p:spPr>
          <a:xfrm>
            <a:off x="8394621" y="4892873"/>
            <a:ext cx="99988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47.37%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5235893" y="54597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Pants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793790" y="60692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839 high-spending customers used discounts but exceeded average purchase amounts.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99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Shipping &amp; Spending Behavior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4521"/>
            <a:ext cx="31682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Shipping Type Impact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6566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Express: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$60.48 avg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3264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Standard: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$58.46 avg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9961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Express users spend slightly more.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784521"/>
            <a:ext cx="28452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Subscription Status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436566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Subscribers: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$59.49 avg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93264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Non-subscribers: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$59.87 avg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49961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Similar spending patterns across both groups.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7457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Recommendations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3073" y="2319099"/>
            <a:ext cx="496967" cy="496967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855940" y="2360533"/>
            <a:ext cx="331232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490901" y="2394942"/>
            <a:ext cx="282344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490901" y="2872502"/>
            <a:ext cx="688002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Promote exclusive subscriber benefits and rewards.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73073" y="3667601"/>
            <a:ext cx="496967" cy="496967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855940" y="3709035"/>
            <a:ext cx="331232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490901" y="374344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Loyalty Programs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490901" y="4221004"/>
            <a:ext cx="688002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Reward repeat buyers to grow the "Loyal" segment.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73073" y="5016103"/>
            <a:ext cx="496967" cy="496967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855940" y="5057537"/>
            <a:ext cx="331232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490901" y="5091946"/>
            <a:ext cx="328029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490901" y="5569506"/>
            <a:ext cx="6880027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Balance sales growth with margin control on high-discount items.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73073" y="6717982"/>
            <a:ext cx="496967" cy="496967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855940" y="6759416"/>
            <a:ext cx="331232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1490901" y="6793825"/>
            <a:ext cx="278927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Targeted Marketing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490901" y="7271385"/>
            <a:ext cx="688002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high-revenue age groups and express-shipping users.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2025-10-28T07:14:11Z</dcterms:created>
  <dcterms:modified xsi:type="dcterms:W3CDTF">2025-10-28T07:14:11Z</dcterms:modified>
</cp:coreProperties>
</file>